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7" roundtripDataSignature="AMtx7mgUn5dBexCL6FlpvbzDhjlqv6J1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11f151b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11f151b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11f151bf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11f151b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11f151b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11f151b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11f151bf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11f151bf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/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" type="body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b="1" sz="2400"/>
            </a:lvl1pPr>
            <a:lvl2pPr indent="-36195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b="0" sz="2100"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4400"/>
              <a:t>AI를 활용한 서비스 기획 </a:t>
            </a:r>
            <a:br>
              <a:rPr b="1" lang="ko" sz="4400"/>
            </a:br>
            <a:r>
              <a:rPr b="1" lang="ko" sz="4400"/>
              <a:t>파이프라인 설계</a:t>
            </a:r>
            <a:endParaRPr b="1" sz="4400"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스마트시티 문제를 AI 서비스로 해결해보기</a:t>
            </a:r>
            <a:endParaRPr/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473750" y="38854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김기태(kkt@inhatc.ac.kr)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304264" y="205383"/>
            <a:ext cx="622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952"/>
              <a:buNone/>
            </a:pPr>
            <a:r>
              <a:rPr lang="ko"/>
              <a:t>마인드 맵으로 아이디어 도출하기 </a:t>
            </a:r>
            <a:endParaRPr/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301" y="978196"/>
            <a:ext cx="8206083" cy="350811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기획서 자동 생성</a:t>
            </a:r>
            <a:endParaRPr b="1"/>
          </a:p>
        </p:txBody>
      </p:sp>
      <p:sp>
        <p:nvSpPr>
          <p:cNvPr id="133" name="Google Shape;133;p11"/>
          <p:cNvSpPr txBox="1"/>
          <p:nvPr>
            <p:ph idx="1" type="body"/>
          </p:nvPr>
        </p:nvSpPr>
        <p:spPr>
          <a:xfrm>
            <a:off x="311700" y="1070344"/>
            <a:ext cx="8520600" cy="34985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ko">
                <a:solidFill>
                  <a:schemeClr val="dk1"/>
                </a:solidFill>
              </a:rPr>
              <a:t>“불법 쓰레기 투기 문제를 해결하는 AI 서비스 기획서를 작성해줘.”</a:t>
            </a:r>
            <a:br>
              <a:rPr lang="ko" sz="1100">
                <a:solidFill>
                  <a:schemeClr val="dk1"/>
                </a:solidFill>
              </a:rPr>
            </a:br>
            <a:br>
              <a:rPr lang="k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173" y="1857154"/>
            <a:ext cx="6025116" cy="291082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NotebookLM 프롬프트 작성 핵심 가이드</a:t>
            </a:r>
            <a:endParaRPr b="1"/>
          </a:p>
        </p:txBody>
      </p:sp>
      <p:sp>
        <p:nvSpPr>
          <p:cNvPr id="140" name="Google Shape;140;p12"/>
          <p:cNvSpPr txBox="1"/>
          <p:nvPr>
            <p:ph idx="1" type="body"/>
          </p:nvPr>
        </p:nvSpPr>
        <p:spPr>
          <a:xfrm>
            <a:off x="311700" y="1152475"/>
            <a:ext cx="85206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" sz="1600">
                <a:solidFill>
                  <a:schemeClr val="dk1"/>
                </a:solidFill>
              </a:rPr>
              <a:t>소스 자료 명시</a:t>
            </a:r>
            <a:r>
              <a:rPr lang="ko" sz="1600">
                <a:solidFill>
                  <a:schemeClr val="dk1"/>
                </a:solidFill>
              </a:rPr>
              <a:t>: "방금 업로드한 자료를 기반으로", "제공된 소스를 바탕으로" 등 NotebookLM이 어떤 자료를 참고해야 하는지 명확히 지정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" sz="1600">
                <a:solidFill>
                  <a:schemeClr val="dk1"/>
                </a:solidFill>
              </a:rPr>
              <a:t>명확한 역할 부여 (페르소나)</a:t>
            </a:r>
            <a:r>
              <a:rPr lang="ko" sz="1600">
                <a:solidFill>
                  <a:schemeClr val="dk1"/>
                </a:solidFill>
              </a:rPr>
              <a:t>: "너는 IT 서비스 기획 전문가야", "AI 기반 공공 서비스 컨설턴트 입장에서" 등 원하는 결과물의 톤과 관점을 지정.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" sz="1600">
                <a:solidFill>
                  <a:schemeClr val="dk1"/>
                </a:solidFill>
              </a:rPr>
              <a:t>구체적인 결과물 구조 (목차)</a:t>
            </a:r>
            <a:r>
              <a:rPr lang="ko" sz="1600">
                <a:solidFill>
                  <a:schemeClr val="dk1"/>
                </a:solidFill>
              </a:rPr>
              <a:t>: '기획서'처럼 광범위한 단어 대신, 기획서에 포함될 </a:t>
            </a:r>
            <a:r>
              <a:rPr b="1" lang="ko" sz="1600">
                <a:solidFill>
                  <a:schemeClr val="dk1"/>
                </a:solidFill>
              </a:rPr>
              <a:t>구체적인 목차</a:t>
            </a:r>
            <a:r>
              <a:rPr lang="ko" sz="1600">
                <a:solidFill>
                  <a:schemeClr val="dk1"/>
                </a:solidFill>
              </a:rPr>
              <a:t>를 제시 (예: 1. 문제 정의, 2. AI 솔루션...)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" sz="1600">
                <a:solidFill>
                  <a:schemeClr val="dk1"/>
                </a:solidFill>
              </a:rPr>
              <a:t>'생성'이 아닌 '작업' 요청</a:t>
            </a:r>
            <a:r>
              <a:rPr lang="ko" sz="1600">
                <a:solidFill>
                  <a:schemeClr val="dk1"/>
                </a:solidFill>
              </a:rPr>
              <a:t>: "써줘(Write)"보다는 </a:t>
            </a:r>
            <a:r>
              <a:rPr b="1" lang="ko" sz="1600">
                <a:solidFill>
                  <a:schemeClr val="dk1"/>
                </a:solidFill>
              </a:rPr>
              <a:t>"추출해줘(Extract)", "요약해줘(Summarize)", "분석해줘(Analyze)", "정리해줘(Organize)", "아이디어를 제안해줘(Suggest ideas based on...)"</a:t>
            </a:r>
            <a:r>
              <a:rPr lang="ko" sz="1600">
                <a:solidFill>
                  <a:schemeClr val="dk1"/>
                </a:solidFill>
              </a:rPr>
              <a:t> 같은 명령어가 훨씬 효과적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1. 단계별로 완성도를 높이는 프롬프트 (Step-by-Step)</a:t>
            </a:r>
            <a:endParaRPr b="1"/>
          </a:p>
        </p:txBody>
      </p:sp>
      <p:sp>
        <p:nvSpPr>
          <p:cNvPr id="146" name="Google Shape;14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[1단계: 문제 정의] : </a:t>
            </a:r>
            <a:r>
              <a:rPr lang="ko" sz="1600">
                <a:solidFill>
                  <a:schemeClr val="dk1"/>
                </a:solidFill>
              </a:rPr>
              <a:t>업로드한 뉴스 기사와 정부 보고서 자료를 기반으로, '불법 쓰레기 투기 문제'의 심각성을 3가지 핵심 항목(예: 사회적 비용, 환경 오염, 단속 한계)으로 요약해줘.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[2단계: 솔루션 아이디어] : </a:t>
            </a:r>
            <a:r>
              <a:rPr lang="ko" sz="1600">
                <a:solidFill>
                  <a:schemeClr val="dk1"/>
                </a:solidFill>
              </a:rPr>
              <a:t>소스 자료에 언급된 'AI 영상 분석 기술'과 'CCTV' 키워드를 중심으로, 불법 쓰레기 투기를 탐지하고 신고하는 AI 서비스의 핵심 아이디어를 3가지 제안해줘.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</a:rPr>
              <a:t>[3단계: 핵심 기능 추출] : </a:t>
            </a:r>
            <a:r>
              <a:rPr lang="ko" sz="1600">
                <a:solidFill>
                  <a:schemeClr val="dk1"/>
                </a:solidFill>
              </a:rPr>
              <a:t>제공된 자료(특히 유사 서비스 사례, 기술 자료)를 바탕으로, 이 AI 서비스가 갖춰야 할 핵심 기능 5가지를 "너는 전문 서비스 기획자"의 관점에서 우선순위와 함께 정리해줘.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ko" sz="1600">
                <a:solidFill>
                  <a:schemeClr val="dk1"/>
                </a:solidFill>
              </a:rPr>
              <a:t>[4단계: 기대 효과] : </a:t>
            </a:r>
            <a:r>
              <a:rPr lang="ko" sz="1600">
                <a:solidFill>
                  <a:schemeClr val="dk1"/>
                </a:solidFill>
              </a:rPr>
              <a:t>이 AI 서비스가 도입되었을 때, 소스 자료에서 언급된 문제점들이 어떻게 해결될 수 있는지 '기대 효과' 항목으로 3가지만 정리해줘. (예: 단속 인력 효율화, 투기 발생률 감소 등)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2. 한 번에 기획서 초안을 잡는 프롬프트 </a:t>
            </a:r>
            <a:endParaRPr b="1"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github 자료 활용</a:t>
            </a:r>
            <a:endParaRPr/>
          </a:p>
        </p:txBody>
      </p:sp>
      <p:pic>
        <p:nvPicPr>
          <p:cNvPr id="153" name="Google Shape;1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62825"/>
            <a:ext cx="3311476" cy="31095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54" name="Google Shape;1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0853" y="1478625"/>
            <a:ext cx="4980375" cy="32937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n8n으로 AI 서비스 자동화 파이프라인 만들기</a:t>
            </a:r>
            <a:endParaRPr b="1"/>
          </a:p>
        </p:txBody>
      </p:sp>
      <p:sp>
        <p:nvSpPr>
          <p:cNvPr id="160" name="Google Shape;1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" sz="1600">
                <a:solidFill>
                  <a:schemeClr val="dk1"/>
                </a:solidFill>
              </a:rPr>
              <a:t>n8n으로 ‘자동으로 작동하는 서비스 흐름’을 이해</a:t>
            </a:r>
            <a:br>
              <a:rPr b="1" lang="ko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" sz="1600">
                <a:solidFill>
                  <a:schemeClr val="dk1"/>
                </a:solidFill>
              </a:rPr>
              <a:t>데이터 입력부터 알림까지 자동화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/>
          </a:p>
        </p:txBody>
      </p:sp>
      <p:pic>
        <p:nvPicPr>
          <p:cNvPr id="161" name="Google Shape;161;p15"/>
          <p:cNvPicPr preferRelativeResize="0"/>
          <p:nvPr/>
        </p:nvPicPr>
        <p:blipFill rotWithShape="1">
          <a:blip r:embed="rId3">
            <a:alphaModFix/>
          </a:blip>
          <a:srcRect b="16309" l="0" r="0" t="0"/>
          <a:stretch/>
        </p:blipFill>
        <p:spPr>
          <a:xfrm>
            <a:off x="1573975" y="2289544"/>
            <a:ext cx="5932611" cy="253504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n8n이란?</a:t>
            </a:r>
            <a:endParaRPr b="1"/>
          </a:p>
        </p:txBody>
      </p:sp>
      <p:sp>
        <p:nvSpPr>
          <p:cNvPr id="167" name="Google Shape;1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8" name="Google Shape;1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363" y="1275906"/>
            <a:ext cx="7995316" cy="334889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n8n 가입하기</a:t>
            </a:r>
            <a:endParaRPr b="1"/>
          </a:p>
        </p:txBody>
      </p: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워크플로우 자동화 도구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No-code 도구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복잡한 자동화 프로세스 시각적 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처리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노드 기반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수백개가 넘는 다양한 서비스 적용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14일간 무료 사용 가능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3975" y="242000"/>
            <a:ext cx="2510000" cy="447159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76" name="Google Shape;17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9525" y="1217350"/>
            <a:ext cx="2661700" cy="219529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11f151bf8_0_0"/>
          <p:cNvSpPr txBox="1"/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가입하기(1)</a:t>
            </a:r>
            <a:endParaRPr/>
          </a:p>
        </p:txBody>
      </p:sp>
      <p:sp>
        <p:nvSpPr>
          <p:cNvPr id="182" name="Google Shape;182;g3a11f151bf8_0_0"/>
          <p:cNvSpPr txBox="1"/>
          <p:nvPr>
            <p:ph idx="1" type="body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g3a11f151bf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101" y="1014200"/>
            <a:ext cx="6887800" cy="391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a11f151bf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976" y="409450"/>
            <a:ext cx="2713775" cy="46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11f151bf8_0_8"/>
          <p:cNvSpPr txBox="1"/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가입하기(2)</a:t>
            </a:r>
            <a:endParaRPr/>
          </a:p>
        </p:txBody>
      </p:sp>
      <p:sp>
        <p:nvSpPr>
          <p:cNvPr id="190" name="Google Shape;190;g3a11f151bf8_0_8"/>
          <p:cNvSpPr txBox="1"/>
          <p:nvPr>
            <p:ph idx="1" type="body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g3a11f151bf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76" y="1014200"/>
            <a:ext cx="3065375" cy="369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a11f151bf8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325" y="273850"/>
            <a:ext cx="3809475" cy="23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a11f151bf8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963" y="3070374"/>
            <a:ext cx="3838199" cy="1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강의 목표와 주제</a:t>
            </a:r>
            <a:endParaRPr b="1"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382100" y="11383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목표</a:t>
            </a:r>
            <a:br>
              <a:rPr b="1" lang="ko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AI 서비스 기획 프로세스 이해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Notebook LM, n8n, AI Studio 기본 실습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아이디어를 “작동하는 서비스”로 구현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</a:rPr>
              <a:t>핵심 주제:</a:t>
            </a:r>
            <a:r>
              <a:rPr lang="ko" sz="1500">
                <a:solidFill>
                  <a:schemeClr val="dk1"/>
                </a:solidFill>
              </a:rPr>
              <a:t> 스마트시티 서비스 기획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- 예시: 불법 쓰레기 투기 신고, 위험 지역 제보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dk1"/>
                </a:solidFill>
              </a:rPr>
              <a:t>자료 : github.com/kitae104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3325" y="2192923"/>
            <a:ext cx="2898250" cy="8280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625" y="1286298"/>
            <a:ext cx="3818876" cy="4010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5">
            <a:alphaModFix/>
          </a:blip>
          <a:srcRect b="35277" l="0" r="0" t="33414"/>
          <a:stretch/>
        </p:blipFill>
        <p:spPr>
          <a:xfrm>
            <a:off x="5110716" y="3526623"/>
            <a:ext cx="3295885" cy="59542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11f151bf8_0_16"/>
          <p:cNvSpPr txBox="1"/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가입하기(3)</a:t>
            </a:r>
            <a:endParaRPr/>
          </a:p>
        </p:txBody>
      </p:sp>
      <p:sp>
        <p:nvSpPr>
          <p:cNvPr id="199" name="Google Shape;199;g3a11f151bf8_0_16"/>
          <p:cNvSpPr txBox="1"/>
          <p:nvPr>
            <p:ph idx="1" type="body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3a11f151bf8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87" y="1014200"/>
            <a:ext cx="7052526" cy="38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a11f151bf8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800" y="1529625"/>
            <a:ext cx="3870596" cy="27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11f151bf8_0_24"/>
          <p:cNvSpPr txBox="1"/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가입하기(4) → 준비 완료</a:t>
            </a:r>
            <a:endParaRPr/>
          </a:p>
        </p:txBody>
      </p:sp>
      <p:sp>
        <p:nvSpPr>
          <p:cNvPr id="207" name="Google Shape;207;g3a11f151bf8_0_24"/>
          <p:cNvSpPr txBox="1"/>
          <p:nvPr>
            <p:ph idx="1" type="body"/>
          </p:nvPr>
        </p:nvSpPr>
        <p:spPr>
          <a:xfrm>
            <a:off x="405685" y="1014211"/>
            <a:ext cx="8297400" cy="361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g3a11f151bf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387" y="1014200"/>
            <a:ext cx="6727225" cy="388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민원 신고 시스템 구성하기 (기능 확인!!)</a:t>
            </a:r>
            <a:endParaRPr b="1"/>
          </a:p>
        </p:txBody>
      </p:sp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664" y="1152477"/>
            <a:ext cx="7128902" cy="355114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n8n 시작하기</a:t>
            </a:r>
            <a:endParaRPr b="1"/>
          </a:p>
        </p:txBody>
      </p:sp>
      <p:sp>
        <p:nvSpPr>
          <p:cNvPr id="220" name="Google Shape;22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125" y="1074507"/>
            <a:ext cx="6313150" cy="379569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1단계 민원 접수</a:t>
            </a:r>
            <a:endParaRPr b="1"/>
          </a:p>
        </p:txBody>
      </p:sp>
      <p:sp>
        <p:nvSpPr>
          <p:cNvPr id="227" name="Google Shape;22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폼 생성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정보 입력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제출 </a:t>
            </a:r>
            <a:endParaRPr/>
          </a:p>
        </p:txBody>
      </p:sp>
      <p:pic>
        <p:nvPicPr>
          <p:cNvPr id="228" name="Google Shape;2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5599" y="300637"/>
            <a:ext cx="2800700" cy="45422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n8n Form 사용 → 민원 접수용 폼</a:t>
            </a:r>
            <a:endParaRPr b="1"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5" name="Google Shape;2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72" y="1152475"/>
            <a:ext cx="4253826" cy="371357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36" name="Google Shape;23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5599" y="250125"/>
            <a:ext cx="2291700" cy="47889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2. 구글 시트 등록하기</a:t>
            </a:r>
            <a:endParaRPr b="1"/>
          </a:p>
        </p:txBody>
      </p:sp>
      <p:sp>
        <p:nvSpPr>
          <p:cNvPr id="242" name="Google Shape;24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699" y="1152475"/>
            <a:ext cx="5020876" cy="34996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038" y="3681650"/>
            <a:ext cx="7762875" cy="8572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45" name="Google Shape;245;p22"/>
          <p:cNvSpPr txBox="1"/>
          <p:nvPr/>
        </p:nvSpPr>
        <p:spPr>
          <a:xfrm>
            <a:off x="5542074" y="3136700"/>
            <a:ext cx="32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민원 처리 리스트(파일 생성)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8974" y="731375"/>
            <a:ext cx="2932800" cy="10624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구글 시트에 데이터 입력</a:t>
            </a:r>
            <a:endParaRPr b="1"/>
          </a:p>
        </p:txBody>
      </p:sp>
      <p:sp>
        <p:nvSpPr>
          <p:cNvPr id="252" name="Google Shape;25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3" y="1152475"/>
            <a:ext cx="7831534" cy="35511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3. Gmail 로 접수 사항 알려주기</a:t>
            </a:r>
            <a:endParaRPr b="1"/>
          </a:p>
        </p:txBody>
      </p:sp>
      <p:sp>
        <p:nvSpPr>
          <p:cNvPr id="259" name="Google Shape;25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0" name="Google Shape;2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6751623" cy="369972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61" name="Google Shape;261;p24"/>
          <p:cNvSpPr txBox="1"/>
          <p:nvPr/>
        </p:nvSpPr>
        <p:spPr>
          <a:xfrm>
            <a:off x="5038112" y="3902671"/>
            <a:ext cx="20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프롬프트 추가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3924" y="2597662"/>
            <a:ext cx="3538376" cy="9366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4. 메시지 만들기(LLM Chain)</a:t>
            </a:r>
            <a:endParaRPr b="1"/>
          </a:p>
        </p:txBody>
      </p:sp>
      <p:sp>
        <p:nvSpPr>
          <p:cNvPr id="268" name="Google Shape;26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925" y="344851"/>
            <a:ext cx="3282550" cy="4369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0" name="Google Shape;2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668" y="1315038"/>
            <a:ext cx="2687600" cy="24286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1" name="Google Shape;27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5561" y="2942681"/>
            <a:ext cx="2657324" cy="176094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AI 서비스란 무엇인가? </a:t>
            </a:r>
            <a:endParaRPr b="1"/>
          </a:p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ko" sz="7200">
                <a:solidFill>
                  <a:schemeClr val="dk1"/>
                </a:solidFill>
              </a:rPr>
              <a:t>AI 서비스란?</a:t>
            </a:r>
            <a:r>
              <a:rPr lang="ko" sz="6000">
                <a:solidFill>
                  <a:schemeClr val="dk1"/>
                </a:solidFill>
              </a:rPr>
              <a:t> </a:t>
            </a: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6000">
                <a:solidFill>
                  <a:schemeClr val="dk1"/>
                </a:solidFill>
              </a:rPr>
              <a:t>인간의 지능을 모방하여 </a:t>
            </a:r>
            <a:r>
              <a:rPr b="1" lang="ko" sz="6000">
                <a:solidFill>
                  <a:schemeClr val="dk1"/>
                </a:solidFill>
              </a:rPr>
              <a:t>데이터를 분석하고 판단 또는 예측을 수행하는 기술을 기반으로 한 서비스</a:t>
            </a:r>
            <a:br>
              <a:rPr b="1" lang="ko" sz="6000">
                <a:solidFill>
                  <a:schemeClr val="dk1"/>
                </a:solidFill>
              </a:rPr>
            </a:br>
            <a:endParaRPr b="1" sz="60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6000">
                <a:solidFill>
                  <a:schemeClr val="dk1"/>
                </a:solidFill>
              </a:rPr>
              <a:t>예: 음성비서, 추천시스템, 이미지 인식, 자동번역, 챗 등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0363"/>
              <a:buNone/>
            </a:pPr>
            <a:r>
              <a:t/>
            </a:r>
            <a:endParaRPr sz="552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ko" sz="7200">
                <a:solidFill>
                  <a:schemeClr val="dk1"/>
                </a:solidFill>
              </a:rPr>
              <a:t>AI 서비스의 구조</a:t>
            </a:r>
            <a:endParaRPr b="1" sz="72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ko" sz="6000">
                <a:solidFill>
                  <a:schemeClr val="dk1"/>
                </a:solidFill>
              </a:rPr>
              <a:t>입력(Input):</a:t>
            </a:r>
            <a:r>
              <a:rPr lang="ko" sz="6000">
                <a:solidFill>
                  <a:schemeClr val="dk1"/>
                </a:solidFill>
              </a:rPr>
              <a:t> 시민이 제보하거나 데이터를 제공</a:t>
            </a:r>
            <a:br>
              <a:rPr lang="ko" sz="6000">
                <a:solidFill>
                  <a:schemeClr val="dk1"/>
                </a:solidFill>
              </a:rPr>
            </a:br>
            <a:endParaRPr sz="60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ko" sz="6000">
                <a:solidFill>
                  <a:schemeClr val="dk1"/>
                </a:solidFill>
              </a:rPr>
              <a:t>처리(Process):</a:t>
            </a:r>
            <a:r>
              <a:rPr lang="ko" sz="6000">
                <a:solidFill>
                  <a:schemeClr val="dk1"/>
                </a:solidFill>
              </a:rPr>
              <a:t> AI가 자동으로 분석 및 분류</a:t>
            </a:r>
            <a:br>
              <a:rPr lang="ko" sz="6000">
                <a:solidFill>
                  <a:schemeClr val="dk1"/>
                </a:solidFill>
              </a:rPr>
            </a:br>
            <a:endParaRPr sz="6000">
              <a:solidFill>
                <a:schemeClr val="dk1"/>
              </a:solidFill>
            </a:endParaRPr>
          </a:p>
          <a:p>
            <a:pPr indent="-31627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051"/>
              <a:buChar char="●"/>
            </a:pPr>
            <a:r>
              <a:rPr b="1" lang="ko" sz="6000">
                <a:solidFill>
                  <a:schemeClr val="dk1"/>
                </a:solidFill>
              </a:rPr>
              <a:t>출력(Output):</a:t>
            </a:r>
            <a:r>
              <a:rPr lang="ko" sz="6000">
                <a:solidFill>
                  <a:schemeClr val="dk1"/>
                </a:solidFill>
              </a:rPr>
              <a:t> 결과 요약 / 알림 / 조치 제안</a:t>
            </a:r>
            <a:br>
              <a:rPr b="1" lang="ko" sz="5523">
                <a:solidFill>
                  <a:schemeClr val="dk1"/>
                </a:solidFill>
              </a:rPr>
            </a:br>
            <a:endParaRPr b="1" sz="5523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507" y="2785332"/>
            <a:ext cx="3749409" cy="191829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모델 선택</a:t>
            </a:r>
            <a:endParaRPr b="1"/>
          </a:p>
        </p:txBody>
      </p:sp>
      <p:sp>
        <p:nvSpPr>
          <p:cNvPr id="277" name="Google Shape;2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AI Studio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Get API Key</a:t>
            </a:r>
            <a:endParaRPr/>
          </a:p>
        </p:txBody>
      </p:sp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202" y="694659"/>
            <a:ext cx="5366933" cy="415576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350" y="2438399"/>
            <a:ext cx="3622287" cy="17153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5. gemini 모델 설정</a:t>
            </a:r>
            <a:endParaRPr b="1"/>
          </a:p>
        </p:txBody>
      </p:sp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모델 gemini-2.0-flash 선택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9188" y="1152475"/>
            <a:ext cx="3648760" cy="34164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87" name="Google Shape;2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369" y="1803325"/>
            <a:ext cx="3496150" cy="26772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6. 담당자 배정 메일</a:t>
            </a:r>
            <a:endParaRPr b="1"/>
          </a:p>
        </p:txBody>
      </p:sp>
      <p:sp>
        <p:nvSpPr>
          <p:cNvPr id="293" name="Google Shape;2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4" name="Google Shape;2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834" y="318977"/>
            <a:ext cx="2703845" cy="454530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95" name="Google Shape;29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629" y="1152475"/>
            <a:ext cx="3462450" cy="35256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웹 사이트 디자인하기(Stitch)</a:t>
            </a:r>
            <a:endParaRPr b="1"/>
          </a:p>
        </p:txBody>
      </p:sp>
      <p:sp>
        <p:nvSpPr>
          <p:cNvPr id="301" name="Google Shape;30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2" name="Google Shape;30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051" y="1063275"/>
            <a:ext cx="5430908" cy="370719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웹 사이트 디자인하기(Figma)</a:t>
            </a:r>
            <a:endParaRPr b="1"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664" y="1209350"/>
            <a:ext cx="5597770" cy="34942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405685" y="273844"/>
            <a:ext cx="82974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lang="ko"/>
              <a:t>Google AI Studio</a:t>
            </a:r>
            <a:endParaRPr/>
          </a:p>
        </p:txBody>
      </p:sp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43" y="1176669"/>
            <a:ext cx="8121826" cy="324380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GIGO</a:t>
            </a:r>
            <a:endParaRPr b="1"/>
          </a:p>
        </p:txBody>
      </p:sp>
      <p:sp>
        <p:nvSpPr>
          <p:cNvPr id="321" name="Google Shape;32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>
                <a:solidFill>
                  <a:schemeClr val="dk1"/>
                </a:solidFill>
              </a:rPr>
              <a:t>좋은 프롬프트 만들기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</a:rPr>
              <a:t>Garbage in, garbage out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 (GIGO)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프롬프트를 만들기 위한 프롬프트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rgbClr val="47474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불법 쓰레기 투기 신고 시스템 만들기</a:t>
            </a:r>
            <a:endParaRPr b="1"/>
          </a:p>
        </p:txBody>
      </p:sp>
      <p:sp>
        <p:nvSpPr>
          <p:cNvPr id="327" name="Google Shape;32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ko">
                <a:solidFill>
                  <a:schemeClr val="dk1"/>
                </a:solidFill>
              </a:rPr>
              <a:t>신고하기 페이지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697" y="1152476"/>
            <a:ext cx="6008173" cy="36250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불법 쓰레기 투기 신고 시스템 만들기</a:t>
            </a:r>
            <a:endParaRPr b="1"/>
          </a:p>
        </p:txBody>
      </p:sp>
      <p:sp>
        <p:nvSpPr>
          <p:cNvPr id="334" name="Google Shape;33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ko">
                <a:solidFill>
                  <a:schemeClr val="dk1"/>
                </a:solidFill>
              </a:rPr>
              <a:t>신고 목록 페이지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125" y="1152475"/>
            <a:ext cx="5681066" cy="349749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불법 쓰레기 투기 신고 시스템 만들기</a:t>
            </a:r>
            <a:endParaRPr b="1"/>
          </a:p>
        </p:txBody>
      </p:sp>
      <p:sp>
        <p:nvSpPr>
          <p:cNvPr id="341" name="Google Shape;34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ko">
                <a:solidFill>
                  <a:schemeClr val="dk1"/>
                </a:solidFill>
              </a:rPr>
              <a:t>챗봇 페이지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1675" y="1152476"/>
            <a:ext cx="5339711" cy="35511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AI 서비스의 가치와 미래</a:t>
            </a:r>
            <a:endParaRPr b="1"/>
          </a:p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311700" y="1152475"/>
            <a:ext cx="85206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>
                <a:solidFill>
                  <a:schemeClr val="dk1"/>
                </a:solidFill>
              </a:rPr>
              <a:t>AI 서비스의 미래</a:t>
            </a:r>
            <a:r>
              <a:rPr b="1" lang="ko" sz="1500">
                <a:solidFill>
                  <a:schemeClr val="dk1"/>
                </a:solidFill>
              </a:rPr>
              <a:t>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" sz="1500">
                <a:solidFill>
                  <a:schemeClr val="dk1"/>
                </a:solidFill>
              </a:rPr>
              <a:t>효율성 향상:</a:t>
            </a:r>
            <a:r>
              <a:rPr lang="ko" sz="1500">
                <a:solidFill>
                  <a:schemeClr val="dk1"/>
                </a:solidFill>
              </a:rPr>
              <a:t> 반복 업무 자동화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" sz="1500">
                <a:solidFill>
                  <a:schemeClr val="dk1"/>
                </a:solidFill>
              </a:rPr>
              <a:t>개인화 서비스:</a:t>
            </a:r>
            <a:r>
              <a:rPr lang="ko" sz="1500">
                <a:solidFill>
                  <a:schemeClr val="dk1"/>
                </a:solidFill>
              </a:rPr>
              <a:t> 사용자 맞춤형 경험 제공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" sz="1500">
                <a:solidFill>
                  <a:schemeClr val="dk1"/>
                </a:solidFill>
              </a:rPr>
              <a:t>새로운 산업 창출:</a:t>
            </a:r>
            <a:r>
              <a:rPr lang="ko" sz="1500">
                <a:solidFill>
                  <a:schemeClr val="dk1"/>
                </a:solidFill>
              </a:rPr>
              <a:t> AI 기반 스타트업,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                            스마트시티,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                            헬스케어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ko" sz="1500">
                <a:solidFill>
                  <a:schemeClr val="dk1"/>
                </a:solidFill>
              </a:rPr>
              <a:t>미래 방향:</a:t>
            </a:r>
            <a:r>
              <a:rPr lang="ko" sz="1500">
                <a:solidFill>
                  <a:schemeClr val="dk1"/>
                </a:solidFill>
              </a:rPr>
              <a:t> 인간과 AI의 협력,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                윤리적 AI 개발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080" y="1396409"/>
            <a:ext cx="4394252" cy="27133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>
            <p:ph type="title"/>
          </p:nvPr>
        </p:nvSpPr>
        <p:spPr>
          <a:xfrm>
            <a:off x="262375" y="1264025"/>
            <a:ext cx="85206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이제!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자신의 </a:t>
            </a:r>
            <a:r>
              <a:rPr b="1" lang="ko"/>
              <a:t>아이디어</a:t>
            </a:r>
            <a:r>
              <a:rPr lang="ko"/>
              <a:t>를 이용해서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ko"/>
              <a:t>나만의 서비스</a:t>
            </a:r>
            <a:r>
              <a:rPr lang="ko"/>
              <a:t>를 개발 합시다!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스마트 시티란?</a:t>
            </a:r>
            <a:endParaRPr b="1"/>
          </a:p>
        </p:txBody>
      </p:sp>
      <p:sp>
        <p:nvSpPr>
          <p:cNvPr id="91" name="Google Shape;9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>
                <a:solidFill>
                  <a:schemeClr val="dk1"/>
                </a:solidFill>
              </a:rPr>
              <a:t>스마트 시티: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500">
                <a:solidFill>
                  <a:schemeClr val="dk1"/>
                </a:solidFill>
              </a:rPr>
              <a:t>- 도시 전체를 </a:t>
            </a:r>
            <a:r>
              <a:rPr b="1" lang="ko" sz="1500">
                <a:solidFill>
                  <a:schemeClr val="dk1"/>
                </a:solidFill>
              </a:rPr>
              <a:t>정보통신기술(ICT)</a:t>
            </a:r>
            <a:r>
              <a:rPr lang="ko" sz="1500">
                <a:solidFill>
                  <a:schemeClr val="dk1"/>
                </a:solidFill>
              </a:rPr>
              <a:t>로 연결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500">
                <a:solidFill>
                  <a:schemeClr val="dk1"/>
                </a:solidFill>
              </a:rPr>
              <a:t>- '데이터로 똑똑해진 도시'(데이터 기반으로 관리)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 예: 최적 경로를 알려주는 내비게이션,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               실시간 버스 도착 정보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 </a:t>
            </a:r>
            <a:r>
              <a:rPr b="1" lang="ko" sz="1500">
                <a:solidFill>
                  <a:schemeClr val="dk1"/>
                </a:solidFill>
              </a:rPr>
              <a:t>핵심:</a:t>
            </a:r>
            <a:r>
              <a:rPr lang="ko" sz="1500">
                <a:solidFill>
                  <a:schemeClr val="dk1"/>
                </a:solidFill>
              </a:rPr>
              <a:t> 사람이 더 편하고, 안전하고, 효율적인 공간을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          만드는 것이 목표</a:t>
            </a:r>
            <a:endParaRPr sz="2200"/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7805" y="1431851"/>
            <a:ext cx="3772256" cy="241102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스마트시티 사례</a:t>
            </a:r>
            <a:endParaRPr b="1"/>
          </a:p>
        </p:txBody>
      </p:sp>
      <p:sp>
        <p:nvSpPr>
          <p:cNvPr id="98" name="Google Shape;98;p6"/>
          <p:cNvSpPr txBox="1"/>
          <p:nvPr>
            <p:ph idx="1" type="body"/>
          </p:nvPr>
        </p:nvSpPr>
        <p:spPr>
          <a:xfrm>
            <a:off x="311700" y="1089249"/>
            <a:ext cx="8520600" cy="3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 스마트시티 + AI 서비스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</a:rPr>
              <a:t>“시민이 함께 만드는 AI 도시 “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AI 교육 신호, 자율 주행, 혼잡 예측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미세먼지 감지, 쓰레기 수거 자동화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스마트 조명, 전력 사용 예측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CCTV로 불법 투기 탐지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위험지역 자동 알림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민원 챗봇, 자동 행정 관리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 </a:t>
            </a:r>
            <a:endParaRPr sz="1500"/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253" y="838290"/>
            <a:ext cx="4741797" cy="369117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ko"/>
              <a:t> Notebook LM 아이디어 브레인스토밍</a:t>
            </a:r>
            <a:endParaRPr b="1"/>
          </a:p>
        </p:txBody>
      </p:sp>
      <p:sp>
        <p:nvSpPr>
          <p:cNvPr id="105" name="Google Shape;105;p7"/>
          <p:cNvSpPr txBox="1"/>
          <p:nvPr>
            <p:ph idx="1" type="body"/>
          </p:nvPr>
        </p:nvSpPr>
        <p:spPr>
          <a:xfrm>
            <a:off x="311700" y="1152475"/>
            <a:ext cx="8520600" cy="3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Notebook LM으로 아이디어 도출하기</a:t>
            </a:r>
            <a:endParaRPr b="1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Notebook LM 접속 → 새 노트 생성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“스마트시티 문제 해결 아이디어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제안해줘” 입력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AI가 제안한 아이디어 중 공감되는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내용 선택</a:t>
            </a:r>
            <a:endParaRPr sz="1500"/>
          </a:p>
        </p:txBody>
      </p:sp>
      <p:pic>
        <p:nvPicPr>
          <p:cNvPr id="106" name="Google Shape;1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166" y="2254102"/>
            <a:ext cx="4408968" cy="20414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/>
          <p:nvPr>
            <p:ph type="title"/>
          </p:nvPr>
        </p:nvSpPr>
        <p:spPr>
          <a:xfrm>
            <a:off x="304264" y="205383"/>
            <a:ext cx="622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952"/>
              <a:buNone/>
            </a:pPr>
            <a:r>
              <a:rPr lang="ko"/>
              <a:t>Notebook LM</a:t>
            </a:r>
            <a:endParaRPr/>
          </a:p>
        </p:txBody>
      </p:sp>
      <p:pic>
        <p:nvPicPr>
          <p:cNvPr id="113" name="Google Shape;1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264" y="1181334"/>
            <a:ext cx="8376998" cy="31486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304264" y="205383"/>
            <a:ext cx="622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0952"/>
              <a:buNone/>
            </a:pPr>
            <a:r>
              <a:rPr lang="ko"/>
              <a:t>관련 정보 수집하기</a:t>
            </a:r>
            <a:endParaRPr/>
          </a:p>
        </p:txBody>
      </p:sp>
      <p:pic>
        <p:nvPicPr>
          <p:cNvPr id="120" name="Google Shape;1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72" y="942753"/>
            <a:ext cx="8391493" cy="370826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